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25" d="100"/>
          <a:sy n="25" d="100"/>
        </p:scale>
        <p:origin x="2118" y="-72"/>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2019-05-09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2019-05-09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5256718-8126-43F3-85BA-C7D9447D8D47}"/>
              </a:ext>
            </a:extLst>
          </p:cNvPr>
          <p:cNvGrpSpPr/>
          <p:nvPr/>
        </p:nvGrpSpPr>
        <p:grpSpPr>
          <a:xfrm>
            <a:off x="270442" y="11226613"/>
            <a:ext cx="12001039" cy="9906955"/>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2">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2">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3">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0927" y="12593395"/>
            <a:ext cx="17407681" cy="10989937"/>
          </a:xfrm>
          <a:prstGeom prst="rect">
            <a:avLst/>
          </a:prstGeom>
          <a:ln w="88900" cap="sq" cmpd="thickThin">
            <a:solidFill>
              <a:schemeClr val="tx1"/>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109971" y="230697"/>
            <a:ext cx="33370629" cy="3144193"/>
          </a:xfrm>
        </p:spPr>
        <p:txBody>
          <a:bodyPr/>
          <a:lstStyle/>
          <a:p>
            <a:r>
              <a:rPr lang="en-US" dirty="0"/>
              <a:t>The Ecological Relevance of Parameter Choice</a:t>
            </a:r>
            <a:br>
              <a:rPr lang="en-US" dirty="0"/>
            </a:br>
            <a:r>
              <a:rPr lang="en-US" dirty="0"/>
              <a:t>in Describing Climate</a:t>
            </a:r>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5"/>
          <a:stretch>
            <a:fillRect/>
          </a:stretch>
        </p:blipFill>
        <p:spPr>
          <a:xfrm>
            <a:off x="12180297" y="30759027"/>
            <a:ext cx="6510759" cy="502817"/>
          </a:xfrm>
          <a:prstGeom prst="rect">
            <a:avLst/>
          </a:prstGeom>
          <a:ln>
            <a:solidFill>
              <a:schemeClr val="tx1"/>
            </a:solidFill>
          </a:ln>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1774381" cy="6863417"/>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climate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between seemingly unrelated numbers. A Shiny application was developed to illustrate alternative graphs with which to compare different regions of the country. Maps were produced to illustrate the distribution of climate classified according to these parameters at recommended intervals.</a:t>
            </a:r>
          </a:p>
          <a:p>
            <a:endParaRPr lang="en-US" sz="2000" dirty="0"/>
          </a:p>
          <a:p>
            <a:r>
              <a:rPr lang="en-US" sz="2000" dirty="0"/>
              <a:t>Seven climate indices were calculated to provide a base for an alternative climate classification, and are intended to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a:t>
            </a:r>
          </a:p>
        </p:txBody>
      </p:sp>
      <p:sp>
        <p:nvSpPr>
          <p:cNvPr id="2" name="Rectangle 1">
            <a:extLst>
              <a:ext uri="{FF2B5EF4-FFF2-40B4-BE49-F238E27FC236}">
                <a16:creationId xmlns:a16="http://schemas.microsoft.com/office/drawing/2014/main" id="{A83CA883-41C6-4A8F-859D-730E86799293}"/>
              </a:ext>
            </a:extLst>
          </p:cNvPr>
          <p:cNvSpPr/>
          <p:nvPr/>
        </p:nvSpPr>
        <p:spPr>
          <a:xfrm>
            <a:off x="442389" y="22443004"/>
            <a:ext cx="11278633" cy="3473515"/>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28168" y="26372297"/>
            <a:ext cx="11278633" cy="50708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when temperatures drop below -15°C Prentice et al, (1992) and Box (1996). Tropical vegetation is nearly intolerant of any subfreezing temperature,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2180298" y="15903745"/>
            <a:ext cx="6632126" cy="3348956"/>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2180298" y="19383131"/>
            <a:ext cx="6632127" cy="5017527"/>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Most tropical forests become deciduous as deficits exceed 300 mm, even if annual precipitation to PET ratios remain positive.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25682735" y="23938657"/>
            <a:ext cx="17525873" cy="238296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whether it be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factors behind a particular vegetation type, and lead to predictions on how vegetation might behave in </a:t>
            </a:r>
            <a:r>
              <a:rPr lang="en-US" sz="2000" dirty="0">
                <a:latin typeface="Calibri" panose="020F0502020204030204" pitchFamily="34" charset="0"/>
                <a:cs typeface="Times New Roman" panose="02020603050405020304" pitchFamily="18" charset="0"/>
              </a:rPr>
              <a:t>the future. In as much as future vegetation does not follow predicted trends, other causal phenomena can be discovered and mitigated if necessary. As vegetation patterns are studied, the primary increments in the classification could be adjusted to better match the vegetation. However, precision is not the intent in the classification, as it is more useful to discuss a range in potential vegetation types between fixed climatic benchmarks, than it is to presume a one to one relationship.</a:t>
            </a:r>
          </a:p>
        </p:txBody>
      </p:sp>
      <p:sp>
        <p:nvSpPr>
          <p:cNvPr id="24" name="Rectangle 23">
            <a:extLst>
              <a:ext uri="{FF2B5EF4-FFF2-40B4-BE49-F238E27FC236}">
                <a16:creationId xmlns:a16="http://schemas.microsoft.com/office/drawing/2014/main" id="{844B3504-DF9E-425E-A095-48B66976A1A6}"/>
              </a:ext>
            </a:extLst>
          </p:cNvPr>
          <p:cNvSpPr/>
          <p:nvPr/>
        </p:nvSpPr>
        <p:spPr>
          <a:xfrm>
            <a:off x="25682736" y="26441809"/>
            <a:ext cx="17525872" cy="5001369"/>
          </a:xfrm>
          <a:prstGeom prst="rect">
            <a:avLst/>
          </a:prstGeom>
          <a:ln>
            <a:solidFill>
              <a:schemeClr val="tx1"/>
            </a:solidFill>
          </a:ln>
        </p:spPr>
        <p:txBody>
          <a:bodyPr wrap="square">
            <a:spAutoFit/>
          </a:bodyPr>
          <a:lstStyle/>
          <a:p>
            <a:r>
              <a:rPr lang="en-US" sz="1100" b="1" dirty="0"/>
              <a:t>References</a:t>
            </a:r>
            <a:endParaRPr lang="en-US" sz="1100" dirty="0"/>
          </a:p>
          <a:p>
            <a:r>
              <a:rPr lang="en-US" sz="1100" b="1" dirty="0"/>
              <a:t>Climate maps derived from these raster GIS data sources: </a:t>
            </a:r>
            <a:endParaRPr lang="en-US" sz="1100" dirty="0"/>
          </a:p>
          <a:p>
            <a:pPr marL="171450" indent="-171450">
              <a:buFont typeface="Arial" panose="020B0604020202020204" pitchFamily="34" charset="0"/>
              <a:buChar char="•"/>
            </a:pPr>
            <a:r>
              <a:rPr lang="en-US" sz="11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1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1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100" dirty="0"/>
              <a:t>Magarey, R.D., Borchert, D.M. and Schlegel, J.W., 2008. Global plant hardiness zones for phytosanitary risk analysis. Scientia Agricola, 65(SPE), pp.54-59. </a:t>
            </a:r>
          </a:p>
          <a:p>
            <a:r>
              <a:rPr lang="en-US" sz="1100" dirty="0"/>
              <a:t> </a:t>
            </a:r>
          </a:p>
          <a:p>
            <a:r>
              <a:rPr lang="en-US" sz="1100" b="1" dirty="0"/>
              <a:t>Alternative Climate Classifications: </a:t>
            </a:r>
            <a:endParaRPr lang="en-US" sz="1100" dirty="0"/>
          </a:p>
          <a:p>
            <a:pPr marL="171450" indent="-171450">
              <a:buFont typeface="Arial" panose="020B0604020202020204" pitchFamily="34" charset="0"/>
              <a:buChar char="•"/>
            </a:pPr>
            <a:r>
              <a:rPr lang="en-US" sz="1100" dirty="0"/>
              <a:t>Holdridge, L.R., 1947. Determination of world plant formations from simple climatic data. Science, 105(2727), pp.367-368. </a:t>
            </a:r>
          </a:p>
          <a:p>
            <a:pPr marL="171450" indent="-171450">
              <a:buFont typeface="Arial" panose="020B0604020202020204" pitchFamily="34" charset="0"/>
              <a:buChar char="•"/>
            </a:pPr>
            <a:r>
              <a:rPr lang="en-US" sz="11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1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1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100" dirty="0"/>
              <a:t>Thornthwaite, C.W., 1948. An approach toward a rational classification of climate. Geographical review, 38(1), pp.55-94. </a:t>
            </a:r>
          </a:p>
          <a:p>
            <a:pPr marL="171450" indent="-171450">
              <a:buFont typeface="Arial" panose="020B0604020202020204" pitchFamily="34" charset="0"/>
              <a:buChar char="•"/>
            </a:pPr>
            <a:r>
              <a:rPr lang="en-US" sz="1100" dirty="0"/>
              <a:t>####Alternative PET calculations: </a:t>
            </a:r>
          </a:p>
          <a:p>
            <a:pPr marL="171450" indent="-171450">
              <a:buFont typeface="Arial" panose="020B0604020202020204" pitchFamily="34" charset="0"/>
              <a:buChar char="•"/>
            </a:pPr>
            <a:r>
              <a:rPr lang="en-US" sz="11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100" b="1" dirty="0"/>
          </a:p>
          <a:p>
            <a:r>
              <a:rPr lang="en-US" sz="1100" b="1" dirty="0"/>
              <a:t>Other publications relating climate to vegetation: </a:t>
            </a:r>
            <a:endParaRPr lang="en-US" sz="1100" dirty="0"/>
          </a:p>
          <a:p>
            <a:pPr marL="171450" indent="-171450">
              <a:buFont typeface="Arial" panose="020B0604020202020204" pitchFamily="34" charset="0"/>
              <a:buChar char="•"/>
            </a:pPr>
            <a:r>
              <a:rPr lang="en-US" sz="11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1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100" dirty="0"/>
              <a:t>Körner, C., 1998. A re-assessment of high elevation treeline positions and their explanation. Oecologia, 115(4), pp.445-459.</a:t>
            </a:r>
          </a:p>
          <a:p>
            <a:pPr marL="171450" indent="-171450">
              <a:buFont typeface="Arial" panose="020B0604020202020204" pitchFamily="34" charset="0"/>
              <a:buChar char="•"/>
            </a:pPr>
            <a:r>
              <a:rPr lang="en-US" sz="11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1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1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1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100" dirty="0"/>
              <a:t>Schenk, H.J. and Jackson, R.B., 2002. The global biogeography of roots. Ecological monographs, 72(3), pp.311-328. </a:t>
            </a:r>
          </a:p>
          <a:p>
            <a:pPr marL="171450" indent="-171450">
              <a:buFont typeface="Arial" panose="020B0604020202020204" pitchFamily="34" charset="0"/>
              <a:buChar char="•"/>
            </a:pPr>
            <a:r>
              <a:rPr lang="en-US" sz="11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18891336" y="15903745"/>
            <a:ext cx="6652117" cy="8034912"/>
          </a:xfrm>
          <a:prstGeom prst="rect">
            <a:avLst/>
          </a:prstGeom>
          <a:solidFill>
            <a:schemeClr val="bg1"/>
          </a:solidFill>
          <a:ln>
            <a:solidFill>
              <a:schemeClr val="bg1">
                <a:lumMod val="50000"/>
              </a:schemeClr>
            </a:solidFill>
          </a:ln>
        </p:spPr>
        <p:txBody>
          <a:bodyPr wrap="square">
            <a:spAutoFit/>
          </a:bodyPr>
          <a:lstStyle/>
          <a:p>
            <a:r>
              <a:rPr lang="en-US" sz="700" dirty="0"/>
              <a:t>Key to Climates</a:t>
            </a:r>
          </a:p>
          <a:p>
            <a:r>
              <a:rPr lang="en-US" sz="700" dirty="0"/>
              <a:t> 1a. Tc ≥ 0°C and </a:t>
            </a:r>
            <a:r>
              <a:rPr lang="en-US" sz="700" dirty="0" err="1"/>
              <a:t>Tclx</a:t>
            </a:r>
            <a:r>
              <a:rPr lang="en-US" sz="700" dirty="0"/>
              <a:t> ≥ -15°C</a:t>
            </a:r>
          </a:p>
          <a:p>
            <a:r>
              <a:rPr lang="en-US" sz="700" dirty="0"/>
              <a:t>     2a. </a:t>
            </a:r>
            <a:r>
              <a:rPr lang="en-US" sz="700" dirty="0" err="1"/>
              <a:t>Tg</a:t>
            </a:r>
            <a:r>
              <a:rPr lang="en-US" sz="700" dirty="0"/>
              <a:t> ≥ 18°C</a:t>
            </a:r>
          </a:p>
          <a:p>
            <a:r>
              <a:rPr lang="en-US" sz="700" dirty="0"/>
              <a:t>         3a. Tc ≥ 15°C and </a:t>
            </a:r>
            <a:r>
              <a:rPr lang="en-US" sz="700" dirty="0" err="1"/>
              <a:t>Tclx</a:t>
            </a:r>
            <a:r>
              <a:rPr lang="en-US" sz="700" dirty="0"/>
              <a:t> ≥ 0°C  ... </a:t>
            </a:r>
            <a:r>
              <a:rPr lang="en-US" sz="700" b="1" dirty="0"/>
              <a:t>Tropical</a:t>
            </a:r>
            <a:endParaRPr lang="en-US" sz="700" dirty="0"/>
          </a:p>
          <a:p>
            <a:r>
              <a:rPr lang="en-US" sz="700" dirty="0"/>
              <a:t>             Annual P/PET ratio ≥ 1 and total monthly deficit &lt; 150 mm</a:t>
            </a:r>
          </a:p>
          <a:p>
            <a:r>
              <a:rPr lang="en-US" sz="700" dirty="0"/>
              <a:t>                 </a:t>
            </a:r>
            <a:r>
              <a:rPr lang="en-US" sz="700" dirty="0" err="1"/>
              <a:t>Tg</a:t>
            </a:r>
            <a:r>
              <a:rPr lang="en-US" sz="700" dirty="0"/>
              <a:t> ≥ 24  ...   </a:t>
            </a:r>
            <a:r>
              <a:rPr lang="en-US" sz="700" b="1" dirty="0"/>
              <a:t>731 Hot Tropical </a:t>
            </a:r>
            <a:r>
              <a:rPr lang="en-US" sz="700" b="1" dirty="0" err="1"/>
              <a:t>Isopluvial</a:t>
            </a:r>
            <a:r>
              <a:rPr lang="en-US" sz="700" b="1" dirty="0"/>
              <a:t> Humid -- Tropical Lowland Moist Forest</a:t>
            </a:r>
            <a:endParaRPr lang="en-US" sz="700" dirty="0"/>
          </a:p>
          <a:p>
            <a:r>
              <a:rPr lang="en-US" sz="700" dirty="0"/>
              <a:t>                 </a:t>
            </a:r>
            <a:r>
              <a:rPr lang="en-US" sz="700" dirty="0" err="1"/>
              <a:t>Tg</a:t>
            </a:r>
            <a:r>
              <a:rPr lang="en-US" sz="700" dirty="0"/>
              <a:t> &lt; 24  ...   </a:t>
            </a:r>
            <a:r>
              <a:rPr lang="en-US" sz="700" b="1" dirty="0"/>
              <a:t>730 Warm Tropical </a:t>
            </a:r>
            <a:r>
              <a:rPr lang="en-US" sz="700" b="1" dirty="0" err="1"/>
              <a:t>Isopluvial</a:t>
            </a:r>
            <a:r>
              <a:rPr lang="en-US" sz="700" b="1" dirty="0"/>
              <a:t> Humid -- Tropical Premontane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Annual P/PET ratio ≥ 1 ...   </a:t>
            </a:r>
            <a:r>
              <a:rPr lang="en-US" sz="700" b="1" dirty="0"/>
              <a:t>720-721 Tropical </a:t>
            </a:r>
            <a:r>
              <a:rPr lang="en-US" sz="700" b="1" dirty="0" err="1"/>
              <a:t>Pluviothermic</a:t>
            </a:r>
            <a:r>
              <a:rPr lang="en-US" sz="700" b="1" dirty="0"/>
              <a:t> Humid -- Tropical Seasonal/Monsoon Forest</a:t>
            </a:r>
            <a:endParaRPr lang="en-US" sz="700" dirty="0"/>
          </a:p>
          <a:p>
            <a:r>
              <a:rPr lang="en-US" sz="700" dirty="0"/>
              <a:t>                     Annual P/PET ratio &lt; 1 ...   </a:t>
            </a:r>
            <a:r>
              <a:rPr lang="en-US" sz="700" b="1" dirty="0"/>
              <a:t>710-711 Tropical </a:t>
            </a:r>
            <a:r>
              <a:rPr lang="en-US" sz="700" b="1" dirty="0" err="1"/>
              <a:t>Pluviothermic</a:t>
            </a:r>
            <a:r>
              <a:rPr lang="en-US" sz="700" b="1" dirty="0"/>
              <a:t> </a:t>
            </a:r>
            <a:r>
              <a:rPr lang="en-US" sz="700" b="1" dirty="0" err="1"/>
              <a:t>Subhumid</a:t>
            </a:r>
            <a:r>
              <a:rPr lang="en-US" sz="700" b="1" dirty="0"/>
              <a:t> -- Tropical Dry Forest/Savanna</a:t>
            </a:r>
            <a:endParaRPr lang="en-US" sz="700" dirty="0"/>
          </a:p>
          <a:p>
            <a:r>
              <a:rPr lang="en-US" sz="700" dirty="0"/>
              <a:t>                 Annual P/PET ratio &lt; 0.5 and total monthly surplus &lt; 25 mm</a:t>
            </a:r>
          </a:p>
          <a:p>
            <a:r>
              <a:rPr lang="en-US" sz="700" dirty="0"/>
              <a:t>                     peak AET ≥ 75 mm ...   </a:t>
            </a:r>
            <a:r>
              <a:rPr lang="en-US" sz="700" b="1" dirty="0"/>
              <a:t>701 Tropical </a:t>
            </a:r>
            <a:r>
              <a:rPr lang="en-US" sz="700" b="1" dirty="0" err="1"/>
              <a:t>Pluvioxeric</a:t>
            </a:r>
            <a:r>
              <a:rPr lang="en-US" sz="700" b="1" dirty="0"/>
              <a:t> -- Tropical </a:t>
            </a:r>
            <a:r>
              <a:rPr lang="en-US" sz="700" b="1" dirty="0" err="1"/>
              <a:t>Thornscrub</a:t>
            </a:r>
            <a:endParaRPr lang="en-US" sz="700" dirty="0"/>
          </a:p>
          <a:p>
            <a:r>
              <a:rPr lang="en-US" sz="700" dirty="0"/>
              <a:t>                     peak AET &lt; 75 mm ...   </a:t>
            </a:r>
            <a:r>
              <a:rPr lang="en-US" sz="700" b="1" dirty="0"/>
              <a:t>700 Tropical </a:t>
            </a:r>
            <a:r>
              <a:rPr lang="en-US" sz="700" b="1" dirty="0" err="1"/>
              <a:t>Isoxeric</a:t>
            </a:r>
            <a:r>
              <a:rPr lang="en-US" sz="700" b="1" dirty="0"/>
              <a:t> -- Tropical Desert</a:t>
            </a:r>
            <a:endParaRPr lang="en-US" sz="700" dirty="0"/>
          </a:p>
          <a:p>
            <a:r>
              <a:rPr lang="en-US" sz="700" dirty="0"/>
              <a:t>         3b. Tc &lt; 15°C or </a:t>
            </a:r>
            <a:r>
              <a:rPr lang="en-US" sz="700" dirty="0" err="1"/>
              <a:t>Tclx</a:t>
            </a:r>
            <a:r>
              <a:rPr lang="en-US" sz="700" dirty="0"/>
              <a:t> &lt; 0°C ... </a:t>
            </a:r>
            <a:r>
              <a:rPr lang="en-US" sz="700" b="1" dirty="0"/>
              <a:t>Subtropical</a:t>
            </a:r>
            <a:endParaRPr lang="en-US" sz="700" dirty="0"/>
          </a:p>
          <a:p>
            <a:r>
              <a:rPr lang="en-US" sz="700" dirty="0"/>
              <a:t>             Annual P/PET ratio ≥ 1 and total monthly deficit &lt; 150 mm</a:t>
            </a:r>
          </a:p>
          <a:p>
            <a:r>
              <a:rPr lang="en-US" sz="700" dirty="0"/>
              <a:t>                 Tc ≥ 5° C and </a:t>
            </a:r>
            <a:r>
              <a:rPr lang="en-US" sz="700" dirty="0" err="1"/>
              <a:t>Tclx</a:t>
            </a:r>
            <a:r>
              <a:rPr lang="en-US" sz="700" dirty="0"/>
              <a:t> ≥ -10°C  ...   </a:t>
            </a:r>
            <a:r>
              <a:rPr lang="en-US" sz="700" b="1" dirty="0"/>
              <a:t>631 Eu-Subtropical </a:t>
            </a:r>
            <a:r>
              <a:rPr lang="en-US" sz="700" b="1" dirty="0" err="1"/>
              <a:t>Isopluvial</a:t>
            </a:r>
            <a:r>
              <a:rPr lang="en-US" sz="700" b="1" dirty="0"/>
              <a:t> Humid -- Subtropical Evergreen</a:t>
            </a:r>
            <a:r>
              <a:rPr lang="en-US" sz="700" dirty="0"/>
              <a:t> </a:t>
            </a:r>
            <a:r>
              <a:rPr lang="en-US" sz="700" b="1" dirty="0"/>
              <a:t>Forest</a:t>
            </a:r>
          </a:p>
          <a:p>
            <a:r>
              <a:rPr lang="en-US" sz="700" dirty="0"/>
              <a:t>                 Tc &lt; 5° C or </a:t>
            </a:r>
            <a:r>
              <a:rPr lang="en-US" sz="700" dirty="0" err="1"/>
              <a:t>Tclx</a:t>
            </a:r>
            <a:r>
              <a:rPr lang="en-US" sz="700" dirty="0"/>
              <a:t> &lt; -10°C  ...   </a:t>
            </a:r>
            <a:r>
              <a:rPr lang="en-US" sz="700" b="1" dirty="0"/>
              <a:t>630 Cryo-subtropical </a:t>
            </a:r>
            <a:r>
              <a:rPr lang="en-US" sz="700" b="1" dirty="0" err="1"/>
              <a:t>Isopluvial</a:t>
            </a:r>
            <a:r>
              <a:rPr lang="en-US" sz="700" b="1" dirty="0"/>
              <a:t> Humid -- Subtropical Mixed Evergreen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a:t>
            </a:r>
            <a:r>
              <a:rPr lang="en-US" sz="700" b="1" dirty="0"/>
              <a:t>...   621 Subtropical </a:t>
            </a:r>
            <a:r>
              <a:rPr lang="en-US" sz="700" b="1" dirty="0" err="1"/>
              <a:t>Pluviothermic</a:t>
            </a:r>
            <a:r>
              <a:rPr lang="en-US" sz="700" b="1" dirty="0"/>
              <a:t> Humid -- Subtropical Woodland/Savanna</a:t>
            </a:r>
            <a:endParaRPr lang="en-US" sz="700" dirty="0"/>
          </a:p>
          <a:p>
            <a:r>
              <a:rPr lang="en-US" sz="700" dirty="0"/>
              <a:t>                         Annual P/PET ratio &lt; 1 ...   </a:t>
            </a:r>
            <a:r>
              <a:rPr lang="en-US" sz="700" b="1" dirty="0"/>
              <a:t>611 Subtropical </a:t>
            </a:r>
            <a:r>
              <a:rPr lang="en-US" sz="700" b="1" dirty="0" err="1"/>
              <a:t>Pluviothermic</a:t>
            </a:r>
            <a:r>
              <a:rPr lang="en-US" sz="700" b="1" dirty="0"/>
              <a:t> </a:t>
            </a:r>
            <a:r>
              <a:rPr lang="en-US" sz="700" b="1" dirty="0" err="1"/>
              <a:t>Subhumid</a:t>
            </a:r>
            <a:r>
              <a:rPr lang="en-US" sz="700" b="1" dirty="0"/>
              <a:t> -- Subtropical Grassland/Prairie</a:t>
            </a:r>
            <a:endParaRPr lang="en-US" sz="700" dirty="0"/>
          </a:p>
          <a:p>
            <a:r>
              <a:rPr lang="en-US" sz="700" dirty="0"/>
              <a:t>                     Peak AET &lt; 75 mm.</a:t>
            </a:r>
          </a:p>
          <a:p>
            <a:r>
              <a:rPr lang="en-US" sz="700" dirty="0"/>
              <a:t>                         Annual P/PET ratio ≥ 1 ...   </a:t>
            </a:r>
            <a:r>
              <a:rPr lang="en-US" sz="700" b="1" dirty="0"/>
              <a:t>620 Subtropical Xerothermic Humid -- Subtropical </a:t>
            </a:r>
            <a:r>
              <a:rPr lang="en-US" sz="700" b="1" dirty="0" err="1"/>
              <a:t>Sclerophyllous</a:t>
            </a:r>
            <a:r>
              <a:rPr lang="en-US" sz="700" b="1" dirty="0"/>
              <a:t> Forest</a:t>
            </a:r>
            <a:endParaRPr lang="en-US" sz="700" dirty="0"/>
          </a:p>
          <a:p>
            <a:r>
              <a:rPr lang="en-US" sz="700" dirty="0"/>
              <a:t>                         Annual P/PET ratio &lt; 1 ...   </a:t>
            </a:r>
            <a:r>
              <a:rPr lang="en-US" sz="700" b="1" dirty="0"/>
              <a:t>610 Subtropical Xerothermic </a:t>
            </a:r>
            <a:r>
              <a:rPr lang="en-US" sz="700" b="1" dirty="0" err="1"/>
              <a:t>Subhumid</a:t>
            </a:r>
            <a:r>
              <a:rPr lang="en-US" sz="700" b="1" dirty="0"/>
              <a:t> -- Subtropical Chaparral</a:t>
            </a:r>
            <a:endParaRPr lang="en-US" sz="700" dirty="0"/>
          </a:p>
          <a:p>
            <a:r>
              <a:rPr lang="en-US" sz="700" dirty="0"/>
              <a:t>                 Annual P/PET ratio &lt; 0.5 and total monthly surplus &lt; 25 mm</a:t>
            </a:r>
          </a:p>
          <a:p>
            <a:r>
              <a:rPr lang="en-US" sz="700" dirty="0"/>
              <a:t>                     peak AET ≥ 75 mm ...   </a:t>
            </a:r>
            <a:r>
              <a:rPr lang="en-US" sz="700" b="1" dirty="0"/>
              <a:t>601 Subtropical </a:t>
            </a:r>
            <a:r>
              <a:rPr lang="en-US" sz="700" b="1" dirty="0" err="1"/>
              <a:t>Pluvioxeric</a:t>
            </a:r>
            <a:r>
              <a:rPr lang="en-US" sz="700" b="1" dirty="0"/>
              <a:t> -- Subtropical </a:t>
            </a:r>
            <a:r>
              <a:rPr lang="en-US" sz="700" b="1" dirty="0" err="1"/>
              <a:t>Thornscrub</a:t>
            </a:r>
            <a:endParaRPr lang="en-US" sz="700" dirty="0"/>
          </a:p>
          <a:p>
            <a:r>
              <a:rPr lang="en-US" sz="700" dirty="0"/>
              <a:t>                     peak AET &lt; 75 mm ...   </a:t>
            </a:r>
            <a:r>
              <a:rPr lang="en-US" sz="700" b="1" dirty="0"/>
              <a:t>600 Subtropical </a:t>
            </a:r>
            <a:r>
              <a:rPr lang="en-US" sz="700" b="1" dirty="0" err="1"/>
              <a:t>Isoxeric</a:t>
            </a:r>
            <a:r>
              <a:rPr lang="en-US" sz="700" b="1" dirty="0"/>
              <a:t> -- Subtropical Desert</a:t>
            </a:r>
          </a:p>
          <a:p>
            <a:r>
              <a:rPr lang="en-US" sz="700" dirty="0"/>
              <a:t>     2b. </a:t>
            </a:r>
            <a:r>
              <a:rPr lang="en-US" sz="700" dirty="0" err="1"/>
              <a:t>Tg</a:t>
            </a:r>
            <a:r>
              <a:rPr lang="en-US" sz="700" dirty="0"/>
              <a:t> &lt; 18°C</a:t>
            </a:r>
          </a:p>
          <a:p>
            <a:r>
              <a:rPr lang="en-US" sz="700" dirty="0"/>
              <a:t>         4a. </a:t>
            </a:r>
            <a:r>
              <a:rPr lang="en-US" sz="700" dirty="0" err="1"/>
              <a:t>Tg</a:t>
            </a:r>
            <a:r>
              <a:rPr lang="en-US" sz="700" dirty="0"/>
              <a:t> ≥ 6°C  ...  </a:t>
            </a:r>
            <a:r>
              <a:rPr lang="en-US" sz="700" b="1" dirty="0"/>
              <a:t>Oceanic</a:t>
            </a:r>
            <a:endParaRPr lang="en-US" sz="700" dirty="0"/>
          </a:p>
          <a:p>
            <a:r>
              <a:rPr lang="en-US" sz="700" dirty="0"/>
              <a:t>             Annual P/PET ratio ≥ 1 and total monthly deficit &lt; 150 mm</a:t>
            </a:r>
          </a:p>
          <a:p>
            <a:r>
              <a:rPr lang="en-US" sz="700" dirty="0"/>
              <a:t>                 </a:t>
            </a:r>
            <a:r>
              <a:rPr lang="en-US" sz="700" dirty="0" err="1"/>
              <a:t>Tg</a:t>
            </a:r>
            <a:r>
              <a:rPr lang="en-US" sz="700" dirty="0"/>
              <a:t> ≥ 12°C  ...   </a:t>
            </a:r>
            <a:r>
              <a:rPr lang="en-US" sz="700" b="1" dirty="0"/>
              <a:t>531 Mild Oceanic </a:t>
            </a:r>
            <a:r>
              <a:rPr lang="en-US" sz="700" b="1" dirty="0" err="1"/>
              <a:t>Isopluvial</a:t>
            </a:r>
            <a:r>
              <a:rPr lang="en-US" sz="700" b="1" dirty="0"/>
              <a:t> Humid -- Mild Oceanic/Tropical Montane Moist Forest</a:t>
            </a:r>
            <a:endParaRPr lang="en-US" sz="700" dirty="0"/>
          </a:p>
          <a:p>
            <a:r>
              <a:rPr lang="en-US" sz="700" dirty="0"/>
              <a:t>                 </a:t>
            </a:r>
            <a:r>
              <a:rPr lang="en-US" sz="700" dirty="0" err="1"/>
              <a:t>Tg</a:t>
            </a:r>
            <a:r>
              <a:rPr lang="en-US" sz="700" dirty="0"/>
              <a:t> &lt; 12°C  ...   </a:t>
            </a:r>
            <a:r>
              <a:rPr lang="en-US" sz="700" b="1" dirty="0"/>
              <a:t>530 Cool Oceanic </a:t>
            </a:r>
            <a:r>
              <a:rPr lang="en-US" sz="700" b="1" dirty="0" err="1"/>
              <a:t>Isopluvial</a:t>
            </a:r>
            <a:r>
              <a:rPr lang="en-US" sz="700" b="1" dirty="0"/>
              <a:t> Humid -- Cool Oceanic/Tropical Subalpine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521 Oceanic </a:t>
            </a:r>
            <a:r>
              <a:rPr lang="en-US" sz="700" b="1" dirty="0" err="1"/>
              <a:t>Pluviothermic</a:t>
            </a:r>
            <a:r>
              <a:rPr lang="en-US" sz="700" b="1" dirty="0"/>
              <a:t> Humid -- Subtropical Montane Seasonal Forest</a:t>
            </a:r>
            <a:endParaRPr lang="en-US" sz="700" dirty="0"/>
          </a:p>
          <a:p>
            <a:r>
              <a:rPr lang="en-US" sz="700" dirty="0"/>
              <a:t>                         Annual P/PET ratio &lt; 1 ...   </a:t>
            </a:r>
            <a:r>
              <a:rPr lang="en-US" sz="700" b="1" dirty="0"/>
              <a:t>511 Oceanic </a:t>
            </a:r>
            <a:r>
              <a:rPr lang="en-US" sz="700" b="1" dirty="0" err="1"/>
              <a:t>Pluviothermic</a:t>
            </a:r>
            <a:r>
              <a:rPr lang="en-US" sz="700" b="1" dirty="0"/>
              <a:t> </a:t>
            </a:r>
            <a:r>
              <a:rPr lang="en-US" sz="700" b="1" dirty="0" err="1"/>
              <a:t>Subhumid</a:t>
            </a:r>
            <a:r>
              <a:rPr lang="en-US" sz="700" b="1" dirty="0"/>
              <a:t> -- Subtropical Montane Xeric Woodland</a:t>
            </a:r>
            <a:endParaRPr lang="en-US" sz="700" dirty="0"/>
          </a:p>
          <a:p>
            <a:r>
              <a:rPr lang="en-US" sz="700" dirty="0"/>
              <a:t>                     Peak AET &lt; 75 mm.</a:t>
            </a:r>
          </a:p>
          <a:p>
            <a:r>
              <a:rPr lang="en-US" sz="700" dirty="0"/>
              <a:t>                         Annual P/PET ratio ≥ 1 ...   </a:t>
            </a:r>
            <a:r>
              <a:rPr lang="en-US" sz="700" b="1" dirty="0"/>
              <a:t>520 Oceanic Xerothermic Humid -- Oceanic </a:t>
            </a:r>
            <a:r>
              <a:rPr lang="en-US" sz="700" b="1" dirty="0" err="1"/>
              <a:t>Sclerophyllous</a:t>
            </a:r>
            <a:r>
              <a:rPr lang="en-US" sz="700" b="1" dirty="0"/>
              <a:t> Forest</a:t>
            </a:r>
            <a:endParaRPr lang="en-US" sz="700" dirty="0"/>
          </a:p>
          <a:p>
            <a:r>
              <a:rPr lang="en-US" sz="700" dirty="0"/>
              <a:t>                         Annual P/PET ratio &lt; 1 ...   </a:t>
            </a:r>
            <a:r>
              <a:rPr lang="en-US" sz="700" b="1" dirty="0"/>
              <a:t>510 Oceanic Xerothermic </a:t>
            </a:r>
            <a:r>
              <a:rPr lang="en-US" sz="700" b="1" dirty="0" err="1"/>
              <a:t>Subhumid</a:t>
            </a:r>
            <a:r>
              <a:rPr lang="en-US" sz="700" b="1" dirty="0"/>
              <a:t> -- Oceanic Chaparral</a:t>
            </a:r>
            <a:endParaRPr lang="en-US" sz="700" dirty="0"/>
          </a:p>
          <a:p>
            <a:r>
              <a:rPr lang="en-US" sz="700" dirty="0"/>
              <a:t>                 Annual P/PET ratio &lt; 0.5 and total monthly surplus &lt; 25 mm</a:t>
            </a:r>
          </a:p>
          <a:p>
            <a:r>
              <a:rPr lang="en-US" sz="700" dirty="0"/>
              <a:t>                     peak AET ≥ 75 mm ...   </a:t>
            </a:r>
            <a:r>
              <a:rPr lang="en-US" sz="700" b="1" dirty="0"/>
              <a:t>501 Oceanic </a:t>
            </a:r>
            <a:r>
              <a:rPr lang="en-US" sz="700" b="1" dirty="0" err="1"/>
              <a:t>Pluvioxeric</a:t>
            </a:r>
            <a:r>
              <a:rPr lang="en-US" sz="700" b="1" dirty="0"/>
              <a:t> -- Oceanic Desert-Grassland</a:t>
            </a:r>
            <a:endParaRPr lang="en-US" sz="700" dirty="0"/>
          </a:p>
          <a:p>
            <a:r>
              <a:rPr lang="en-US" sz="700" dirty="0"/>
              <a:t>                     peak AET &lt; 75 mm ...   </a:t>
            </a:r>
            <a:r>
              <a:rPr lang="en-US" sz="700" b="1" dirty="0"/>
              <a:t>500 Oceanic </a:t>
            </a:r>
            <a:r>
              <a:rPr lang="en-US" sz="700" b="1" dirty="0" err="1"/>
              <a:t>Isoxeric</a:t>
            </a:r>
            <a:r>
              <a:rPr lang="en-US" sz="700" b="1" dirty="0"/>
              <a:t> -- Oceanic Desert</a:t>
            </a:r>
            <a:endParaRPr lang="en-US" sz="700" dirty="0"/>
          </a:p>
          <a:p>
            <a:r>
              <a:rPr lang="en-US" sz="700" dirty="0"/>
              <a:t>         4b. </a:t>
            </a:r>
            <a:r>
              <a:rPr lang="en-US" sz="700" dirty="0" err="1"/>
              <a:t>Tg</a:t>
            </a:r>
            <a:r>
              <a:rPr lang="en-US" sz="700" dirty="0"/>
              <a:t> &lt; 6°C  ...  Andean</a:t>
            </a:r>
          </a:p>
          <a:p>
            <a:r>
              <a:rPr lang="en-US" sz="700" dirty="0"/>
              <a:t>             Annual P/PET ratio ≥ 1  ...  </a:t>
            </a:r>
            <a:r>
              <a:rPr lang="en-US" sz="700" b="1" dirty="0"/>
              <a:t>420-430 Andean Humid -- Paramos</a:t>
            </a:r>
            <a:endParaRPr lang="en-US" sz="700" dirty="0"/>
          </a:p>
          <a:p>
            <a:r>
              <a:rPr lang="en-US" sz="700" dirty="0"/>
              <a:t>             Annual P/PET ratio &lt; 1  ...  </a:t>
            </a:r>
            <a:r>
              <a:rPr lang="en-US" sz="700" b="1" dirty="0"/>
              <a:t>400-410 Andean </a:t>
            </a:r>
            <a:r>
              <a:rPr lang="en-US" sz="700" b="1" dirty="0" err="1"/>
              <a:t>Subhumid</a:t>
            </a:r>
            <a:r>
              <a:rPr lang="en-US" sz="700" b="1" dirty="0"/>
              <a:t> -- </a:t>
            </a:r>
            <a:r>
              <a:rPr lang="en-US" sz="700" b="1" dirty="0" err="1"/>
              <a:t>Puna</a:t>
            </a:r>
            <a:endParaRPr lang="en-US" sz="700" b="1" dirty="0"/>
          </a:p>
          <a:p>
            <a:r>
              <a:rPr lang="en-US" sz="700" dirty="0"/>
              <a:t> 1b. Tc ≥ 0° C or </a:t>
            </a:r>
            <a:r>
              <a:rPr lang="en-US" sz="700" dirty="0" err="1"/>
              <a:t>Tclx</a:t>
            </a:r>
            <a:r>
              <a:rPr lang="en-US" sz="700" dirty="0"/>
              <a:t> &lt; -15°C</a:t>
            </a:r>
          </a:p>
          <a:p>
            <a:r>
              <a:rPr lang="en-US" sz="700" dirty="0"/>
              <a:t>     5a. </a:t>
            </a:r>
            <a:r>
              <a:rPr lang="en-US" sz="700" dirty="0" err="1"/>
              <a:t>Tg</a:t>
            </a:r>
            <a:r>
              <a:rPr lang="en-US" sz="700" dirty="0"/>
              <a:t> ≥ 12°C  ...  </a:t>
            </a:r>
            <a:r>
              <a:rPr lang="en-US" sz="700" b="1" dirty="0"/>
              <a:t>Temperate</a:t>
            </a:r>
            <a:endParaRPr lang="en-US" sz="700" dirty="0"/>
          </a:p>
          <a:p>
            <a:r>
              <a:rPr lang="en-US" sz="700" dirty="0"/>
              <a:t>         Annual P/PET ratio ≥ 1 and total monthly deficit &lt; 150 mm</a:t>
            </a:r>
          </a:p>
          <a:p>
            <a:r>
              <a:rPr lang="en-US" sz="700" dirty="0"/>
              <a:t>             </a:t>
            </a:r>
            <a:r>
              <a:rPr lang="en-US" sz="700" dirty="0" err="1"/>
              <a:t>Tg</a:t>
            </a:r>
            <a:r>
              <a:rPr lang="en-US" sz="700" dirty="0"/>
              <a:t> ≥ 18°C and Tc ≥ -10° C and </a:t>
            </a:r>
            <a:r>
              <a:rPr lang="en-US" sz="700" dirty="0" err="1"/>
              <a:t>Tclx</a:t>
            </a:r>
            <a:r>
              <a:rPr lang="en-US" sz="700" dirty="0"/>
              <a:t> ≥ -25°C  ...   </a:t>
            </a:r>
            <a:r>
              <a:rPr lang="en-US" sz="700" b="1" dirty="0"/>
              <a:t>332 Warm Thermo-temperate </a:t>
            </a:r>
            <a:r>
              <a:rPr lang="en-US" sz="700" b="1" dirty="0" err="1"/>
              <a:t>Isopluvial</a:t>
            </a:r>
            <a:r>
              <a:rPr lang="en-US" sz="700" b="1" dirty="0"/>
              <a:t> Humid -- Warm Temperate Deciduous Forest</a:t>
            </a:r>
            <a:endParaRPr lang="en-US" sz="700" dirty="0"/>
          </a:p>
          <a:p>
            <a:r>
              <a:rPr lang="en-US" sz="700" dirty="0"/>
              <a:t>             </a:t>
            </a:r>
            <a:r>
              <a:rPr lang="en-US" sz="700" dirty="0" err="1"/>
              <a:t>Tg</a:t>
            </a:r>
            <a:r>
              <a:rPr lang="en-US" sz="700" dirty="0"/>
              <a:t> &lt; 18°C or Tc ≥ -10° C or </a:t>
            </a:r>
            <a:r>
              <a:rPr lang="en-US" sz="700" dirty="0" err="1"/>
              <a:t>Tclx</a:t>
            </a:r>
            <a:r>
              <a:rPr lang="en-US" sz="700" dirty="0"/>
              <a:t> ≥ -25°C</a:t>
            </a:r>
          </a:p>
          <a:p>
            <a:r>
              <a:rPr lang="en-US" sz="700" dirty="0"/>
              <a:t>                 </a:t>
            </a:r>
            <a:r>
              <a:rPr lang="en-US" sz="700" dirty="0" err="1"/>
              <a:t>Tg</a:t>
            </a:r>
            <a:r>
              <a:rPr lang="en-US" sz="700" dirty="0"/>
              <a:t> ≥ 15°C and Tc ≥ -25° C or </a:t>
            </a:r>
            <a:r>
              <a:rPr lang="en-US" sz="700" dirty="0" err="1"/>
              <a:t>Tclx</a:t>
            </a:r>
            <a:r>
              <a:rPr lang="en-US" sz="700" dirty="0"/>
              <a:t> ≥ -40°C  ...   </a:t>
            </a:r>
            <a:r>
              <a:rPr lang="en-US" sz="700" b="1" dirty="0"/>
              <a:t>331 Mild Meso-temperate </a:t>
            </a:r>
            <a:r>
              <a:rPr lang="en-US" sz="700" b="1" dirty="0" err="1"/>
              <a:t>Isopluvial</a:t>
            </a:r>
            <a:r>
              <a:rPr lang="en-US" sz="700" b="1" dirty="0"/>
              <a:t> Humid -- Mild Temperate Deciduous/Mixed Forest</a:t>
            </a:r>
            <a:endParaRPr lang="en-US" sz="700" dirty="0"/>
          </a:p>
          <a:p>
            <a:r>
              <a:rPr lang="en-US" sz="700" dirty="0"/>
              <a:t>                 </a:t>
            </a:r>
            <a:r>
              <a:rPr lang="en-US" sz="700" dirty="0" err="1"/>
              <a:t>Tg</a:t>
            </a:r>
            <a:r>
              <a:rPr lang="en-US" sz="700" dirty="0"/>
              <a:t> &lt; 15°C or Tc &lt; -25° C or </a:t>
            </a:r>
            <a:r>
              <a:rPr lang="en-US" sz="700" dirty="0" err="1"/>
              <a:t>Tclx</a:t>
            </a:r>
            <a:r>
              <a:rPr lang="en-US" sz="700" dirty="0"/>
              <a:t> &lt; -40°C  ...   </a:t>
            </a:r>
            <a:r>
              <a:rPr lang="en-US" sz="700" b="1" dirty="0"/>
              <a:t>330 Mild Cryo-temperate </a:t>
            </a:r>
            <a:r>
              <a:rPr lang="en-US" sz="700" b="1" dirty="0" err="1"/>
              <a:t>Isopluvial</a:t>
            </a:r>
            <a:r>
              <a:rPr lang="en-US" sz="700" b="1" dirty="0"/>
              <a:t> Humid -- </a:t>
            </a:r>
            <a:r>
              <a:rPr lang="en-US" sz="700" b="1" dirty="0" err="1"/>
              <a:t>Hemiboreal</a:t>
            </a:r>
            <a:r>
              <a:rPr lang="en-US" sz="700" b="1" dirty="0"/>
              <a:t> Mixed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321 Temperate </a:t>
            </a:r>
            <a:r>
              <a:rPr lang="en-US" sz="700" b="1" dirty="0" err="1"/>
              <a:t>Pluviothermic</a:t>
            </a:r>
            <a:r>
              <a:rPr lang="en-US" sz="700" b="1" dirty="0"/>
              <a:t> Humid -- Temperate Woodland/Savanna</a:t>
            </a:r>
            <a:endParaRPr lang="en-US" sz="700" dirty="0"/>
          </a:p>
          <a:p>
            <a:r>
              <a:rPr lang="en-US" sz="700" dirty="0"/>
              <a:t>                     Annual P/PET ratio &lt; 1 ...   </a:t>
            </a:r>
            <a:r>
              <a:rPr lang="en-US" sz="700" b="1" dirty="0"/>
              <a:t>311 Temperate </a:t>
            </a:r>
            <a:r>
              <a:rPr lang="en-US" sz="700" b="1" dirty="0" err="1"/>
              <a:t>Pluviothermic</a:t>
            </a:r>
            <a:r>
              <a:rPr lang="en-US" sz="700" b="1" dirty="0"/>
              <a:t> </a:t>
            </a:r>
            <a:r>
              <a:rPr lang="en-US" sz="700" b="1" dirty="0" err="1"/>
              <a:t>Subhumid</a:t>
            </a:r>
            <a:r>
              <a:rPr lang="en-US" sz="700" b="1" dirty="0"/>
              <a:t> -- Temperate Grassland/Prairie</a:t>
            </a:r>
            <a:endParaRPr lang="en-US" sz="700" dirty="0"/>
          </a:p>
          <a:p>
            <a:r>
              <a:rPr lang="en-US" sz="700" b="1" dirty="0"/>
              <a:t>                 </a:t>
            </a:r>
            <a:r>
              <a:rPr lang="en-US" sz="700" dirty="0"/>
              <a:t>Peak AET &lt; 75 mm.</a:t>
            </a:r>
          </a:p>
          <a:p>
            <a:r>
              <a:rPr lang="en-US" sz="700" dirty="0"/>
              <a:t>                     Annual P/PET ratio ≥ 1 ...   </a:t>
            </a:r>
            <a:r>
              <a:rPr lang="en-US" sz="700" b="1" dirty="0"/>
              <a:t>320 Temperate Xerothermic Humid -- Temperate Dry Evergreen Forest</a:t>
            </a:r>
            <a:endParaRPr lang="en-US" sz="700" dirty="0"/>
          </a:p>
          <a:p>
            <a:r>
              <a:rPr lang="en-US" sz="700" dirty="0"/>
              <a:t>                     Annual P/PET ratio &lt; 1 ...   </a:t>
            </a:r>
            <a:r>
              <a:rPr lang="en-US" sz="700" b="1" dirty="0"/>
              <a:t>310 Temperate Xerothermic </a:t>
            </a:r>
            <a:r>
              <a:rPr lang="en-US" sz="700" b="1" dirty="0" err="1"/>
              <a:t>Subhumid</a:t>
            </a:r>
            <a:r>
              <a:rPr lang="en-US" sz="700" b="1" dirty="0"/>
              <a:t> -- Temperate Steppe/Shrub-Steppe</a:t>
            </a:r>
            <a:endParaRPr lang="en-US" sz="700" dirty="0"/>
          </a:p>
          <a:p>
            <a:r>
              <a:rPr lang="en-US" sz="700" dirty="0"/>
              <a:t>             Annual P/PET ratio &lt; 0.5 and total monthly surplus &lt; 25 mm</a:t>
            </a:r>
          </a:p>
          <a:p>
            <a:r>
              <a:rPr lang="en-US" sz="700" dirty="0"/>
              <a:t>                 peak AET ≥ 75 mm ...   </a:t>
            </a:r>
            <a:r>
              <a:rPr lang="en-US" sz="700" b="1" dirty="0"/>
              <a:t>301 Temperate </a:t>
            </a:r>
            <a:r>
              <a:rPr lang="en-US" sz="700" b="1" dirty="0" err="1"/>
              <a:t>Pluvioxeric</a:t>
            </a:r>
            <a:r>
              <a:rPr lang="en-US" sz="700" b="1" dirty="0"/>
              <a:t> -- Temperate Desert-Grassland</a:t>
            </a:r>
            <a:endParaRPr lang="en-US" sz="700" dirty="0"/>
          </a:p>
          <a:p>
            <a:r>
              <a:rPr lang="en-US" sz="700" dirty="0"/>
              <a:t>                 peak AET &lt; 75 mm ...   </a:t>
            </a:r>
            <a:r>
              <a:rPr lang="en-US" sz="700" b="1" dirty="0"/>
              <a:t>300 Temperate </a:t>
            </a:r>
            <a:r>
              <a:rPr lang="en-US" sz="700" b="1" dirty="0" err="1"/>
              <a:t>Isoxeric</a:t>
            </a:r>
            <a:r>
              <a:rPr lang="en-US" sz="700" b="1" dirty="0"/>
              <a:t> -- Temperate Desert</a:t>
            </a:r>
            <a:endParaRPr lang="en-US" sz="700" dirty="0"/>
          </a:p>
          <a:p>
            <a:r>
              <a:rPr lang="en-US" sz="700" dirty="0"/>
              <a:t>      5b. </a:t>
            </a:r>
            <a:r>
              <a:rPr lang="en-US" sz="700" dirty="0" err="1"/>
              <a:t>Tg</a:t>
            </a:r>
            <a:r>
              <a:rPr lang="en-US" sz="700" dirty="0"/>
              <a:t> &lt; 12°C</a:t>
            </a:r>
          </a:p>
          <a:p>
            <a:r>
              <a:rPr lang="en-US" sz="700" dirty="0"/>
              <a:t>         6a. </a:t>
            </a:r>
            <a:r>
              <a:rPr lang="en-US" sz="700" dirty="0" err="1"/>
              <a:t>Tg</a:t>
            </a:r>
            <a:r>
              <a:rPr lang="en-US" sz="700" dirty="0"/>
              <a:t> ≥ 6°C  ...  </a:t>
            </a:r>
            <a:r>
              <a:rPr lang="en-US" sz="700" b="1" dirty="0"/>
              <a:t>Boreal</a:t>
            </a:r>
            <a:endParaRPr lang="en-US" sz="700" dirty="0"/>
          </a:p>
          <a:p>
            <a:r>
              <a:rPr lang="en-US" sz="700" dirty="0"/>
              <a:t>             Annual P/PET ratio ≥ 1  ...  </a:t>
            </a:r>
            <a:r>
              <a:rPr lang="en-US" sz="700" b="1" dirty="0"/>
              <a:t>220-230 Boreal Humid -- Boreal Forest</a:t>
            </a:r>
            <a:endParaRPr lang="en-US" sz="700" dirty="0"/>
          </a:p>
          <a:p>
            <a:r>
              <a:rPr lang="en-US" sz="700" dirty="0"/>
              <a:t>             Annual P/PET ratio &lt; 1  ...  </a:t>
            </a:r>
            <a:r>
              <a:rPr lang="en-US" sz="700" b="1" dirty="0"/>
              <a:t>200-211 Boreal </a:t>
            </a:r>
            <a:r>
              <a:rPr lang="en-US" sz="700" b="1" dirty="0" err="1"/>
              <a:t>Subhumid</a:t>
            </a:r>
            <a:r>
              <a:rPr lang="en-US" sz="700" b="1" dirty="0"/>
              <a:t> -- Cool Shrubland</a:t>
            </a:r>
            <a:endParaRPr lang="en-US" sz="700" dirty="0"/>
          </a:p>
          <a:p>
            <a:r>
              <a:rPr lang="en-US" sz="700" dirty="0"/>
              <a:t>         6b. </a:t>
            </a:r>
            <a:r>
              <a:rPr lang="en-US" sz="700" dirty="0" err="1"/>
              <a:t>Tg</a:t>
            </a:r>
            <a:r>
              <a:rPr lang="en-US" sz="700" dirty="0"/>
              <a:t> &lt; 6°C  ...  Arctic</a:t>
            </a:r>
          </a:p>
          <a:p>
            <a:r>
              <a:rPr lang="en-US" sz="700" dirty="0"/>
              <a:t>             Annual P/PET ratio ≥ 1  ...  </a:t>
            </a:r>
            <a:r>
              <a:rPr lang="en-US" sz="700" b="1" dirty="0"/>
              <a:t>120-130 Arctic Humid -- Moist Tundra</a:t>
            </a:r>
            <a:endParaRPr lang="en-US" sz="700" dirty="0"/>
          </a:p>
          <a:p>
            <a:r>
              <a:rPr lang="en-US" sz="700" dirty="0"/>
              <a:t>             Annual P/PET ratio &lt; 1  ...  </a:t>
            </a:r>
            <a:r>
              <a:rPr lang="en-US" sz="700" b="1" dirty="0"/>
              <a:t>100-111 Arctic </a:t>
            </a:r>
            <a:r>
              <a:rPr lang="en-US" sz="700" b="1" dirty="0" err="1"/>
              <a:t>Subhumid</a:t>
            </a:r>
            <a:r>
              <a:rPr lang="en-US" sz="700" b="1" dirty="0"/>
              <a:t> -- Dry Tundra</a:t>
            </a:r>
            <a:endParaRPr lang="en-US" sz="700" dirty="0"/>
          </a:p>
        </p:txBody>
      </p:sp>
      <p:sp>
        <p:nvSpPr>
          <p:cNvPr id="27" name="Rectangle 26">
            <a:extLst>
              <a:ext uri="{FF2B5EF4-FFF2-40B4-BE49-F238E27FC236}">
                <a16:creationId xmlns:a16="http://schemas.microsoft.com/office/drawing/2014/main" id="{07D77FD7-FD1E-43FB-8F12-D116DBD7A58E}"/>
              </a:ext>
            </a:extLst>
          </p:cNvPr>
          <p:cNvSpPr/>
          <p:nvPr/>
        </p:nvSpPr>
        <p:spPr>
          <a:xfrm>
            <a:off x="12180298" y="29907589"/>
            <a:ext cx="6510759" cy="809196"/>
          </a:xfrm>
          <a:prstGeom prst="rect">
            <a:avLst/>
          </a:prstGeom>
          <a:ln>
            <a:solidFill>
              <a:schemeClr val="bg1">
                <a:lumMod val="50000"/>
              </a:schemeClr>
            </a:solidFill>
          </a:ln>
        </p:spPr>
        <p:txBody>
          <a:bodyPr wrap="square">
            <a:spAutoFit/>
          </a:bodyPr>
          <a:lstStyle/>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p:txBody>
      </p:sp>
      <p:sp>
        <p:nvSpPr>
          <p:cNvPr id="31" name="Rectangle 30">
            <a:extLst>
              <a:ext uri="{FF2B5EF4-FFF2-40B4-BE49-F238E27FC236}">
                <a16:creationId xmlns:a16="http://schemas.microsoft.com/office/drawing/2014/main" id="{C5F1BC51-E10F-4E9C-B915-B56F0D4B200C}"/>
              </a:ext>
            </a:extLst>
          </p:cNvPr>
          <p:cNvSpPr/>
          <p:nvPr/>
        </p:nvSpPr>
        <p:spPr>
          <a:xfrm>
            <a:off x="19150513" y="14864451"/>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2586343" y="14864451"/>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381969" y="9131221"/>
            <a:ext cx="10074636" cy="344069"/>
          </a:xfrm>
          <a:prstGeom prst="rect">
            <a:avLst/>
          </a:prstGeom>
        </p:spPr>
        <p:txBody>
          <a:bodyPr wrap="square">
            <a:spAutoFit/>
          </a:bodyPr>
          <a:lstStyle/>
          <a:p>
            <a:pPr algn="ct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7623" y="9756179"/>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44442" y="9756179"/>
            <a:ext cx="5599247" cy="5079962"/>
          </a:xfrm>
          <a:prstGeom prst="rect">
            <a:avLst/>
          </a:prstGeom>
        </p:spPr>
      </p:pic>
      <p:sp>
        <p:nvSpPr>
          <p:cNvPr id="51" name="Rectangle 50">
            <a:extLst>
              <a:ext uri="{FF2B5EF4-FFF2-40B4-BE49-F238E27FC236}">
                <a16:creationId xmlns:a16="http://schemas.microsoft.com/office/drawing/2014/main" id="{076BD9FE-6A2F-44BB-A939-D5B4EFEB71D8}"/>
              </a:ext>
            </a:extLst>
          </p:cNvPr>
          <p:cNvSpPr/>
          <p:nvPr/>
        </p:nvSpPr>
        <p:spPr>
          <a:xfrm>
            <a:off x="25868534" y="23583333"/>
            <a:ext cx="17272467"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3935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2180298" y="24498859"/>
            <a:ext cx="13326683" cy="5222712"/>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 Cool grasslands can prevail with peak AET less than 75 mm, though scrub-steppe vegetation usually occurs once peak AET falls below 50 mm.</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It should be acknowledged that landscape roughness (slope) is a non-climate variable that interacts with climate in predicting fire frequency. Large contiguous flat expanses historically burned more frequently than areas interrupted with hills, and are thereby biased towards support of grassland vegetation.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CCBFF1-BA9D-4D3D-B051-BB90F9CF1080}"/>
              </a:ext>
            </a:extLst>
          </p:cNvPr>
          <p:cNvPicPr>
            <a:picLocks noChangeAspect="1"/>
          </p:cNvPicPr>
          <p:nvPr/>
        </p:nvPicPr>
        <p:blipFill rotWithShape="1">
          <a:blip r:embed="rId9">
            <a:extLst>
              <a:ext uri="{28A0092B-C50C-407E-A947-70E740481C1C}">
                <a14:useLocalDpi xmlns:a14="http://schemas.microsoft.com/office/drawing/2010/main" val="0"/>
              </a:ext>
            </a:extLst>
          </a:blip>
          <a:srcRect l="11857"/>
          <a:stretch/>
        </p:blipFill>
        <p:spPr>
          <a:xfrm>
            <a:off x="34340468" y="3529287"/>
            <a:ext cx="8777012" cy="8250457"/>
          </a:xfrm>
          <a:prstGeom prst="rect">
            <a:avLst/>
          </a:prstGeom>
          <a:ln>
            <a:solidFill>
              <a:schemeClr val="tx1"/>
            </a:solidFill>
          </a:ln>
        </p:spPr>
      </p:pic>
      <p:pic>
        <p:nvPicPr>
          <p:cNvPr id="16" name="Picture 15">
            <a:extLst>
              <a:ext uri="{FF2B5EF4-FFF2-40B4-BE49-F238E27FC236}">
                <a16:creationId xmlns:a16="http://schemas.microsoft.com/office/drawing/2014/main" id="{F2F12734-B342-42C9-B4E9-E9959D78448E}"/>
              </a:ext>
            </a:extLst>
          </p:cNvPr>
          <p:cNvPicPr>
            <a:picLocks noChangeAspect="1"/>
          </p:cNvPicPr>
          <p:nvPr/>
        </p:nvPicPr>
        <p:blipFill rotWithShape="1">
          <a:blip r:embed="rId10">
            <a:extLst>
              <a:ext uri="{28A0092B-C50C-407E-A947-70E740481C1C}">
                <a14:useLocalDpi xmlns:a14="http://schemas.microsoft.com/office/drawing/2010/main" val="0"/>
              </a:ext>
            </a:extLst>
          </a:blip>
          <a:srcRect l="12448"/>
          <a:stretch/>
        </p:blipFill>
        <p:spPr>
          <a:xfrm>
            <a:off x="25506656" y="3529287"/>
            <a:ext cx="8678619" cy="8235415"/>
          </a:xfrm>
          <a:prstGeom prst="rect">
            <a:avLst/>
          </a:prstGeom>
          <a:ln>
            <a:solidFill>
              <a:schemeClr val="tx1"/>
            </a:solidFill>
          </a:ln>
        </p:spPr>
      </p:pic>
      <p:sp>
        <p:nvSpPr>
          <p:cNvPr id="38" name="Rectangle 37">
            <a:extLst>
              <a:ext uri="{FF2B5EF4-FFF2-40B4-BE49-F238E27FC236}">
                <a16:creationId xmlns:a16="http://schemas.microsoft.com/office/drawing/2014/main" id="{5B74F4EC-E70F-4859-B5CC-086AECE4017A}"/>
              </a:ext>
            </a:extLst>
          </p:cNvPr>
          <p:cNvSpPr/>
          <p:nvPr/>
        </p:nvSpPr>
        <p:spPr>
          <a:xfrm>
            <a:off x="25457988" y="11805682"/>
            <a:ext cx="8775955"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Thermal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52976A28-D35B-4684-B721-259DBEE0AAD7}"/>
              </a:ext>
            </a:extLst>
          </p:cNvPr>
          <p:cNvSpPr/>
          <p:nvPr/>
        </p:nvSpPr>
        <p:spPr>
          <a:xfrm>
            <a:off x="34372224" y="11805681"/>
            <a:ext cx="8713501"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Moisture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Text Placeholder 22">
            <a:extLst>
              <a:ext uri="{FF2B5EF4-FFF2-40B4-BE49-F238E27FC236}">
                <a16:creationId xmlns:a16="http://schemas.microsoft.com/office/drawing/2014/main" id="{5B1CF6F3-FB77-422F-9279-02667863B04F}"/>
              </a:ext>
            </a:extLst>
          </p:cNvPr>
          <p:cNvSpPr txBox="1">
            <a:spLocks/>
          </p:cNvSpPr>
          <p:nvPr/>
        </p:nvSpPr>
        <p:spPr>
          <a:xfrm>
            <a:off x="9109971" y="2833893"/>
            <a:ext cx="42079817" cy="698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lumMod val="50000"/>
                  </a:schemeClr>
                </a:solidFill>
                <a:latin typeface="Cambria" panose="02040503050406030204" pitchFamily="18" charset="0"/>
              </a:rPr>
              <a:t>Greg Schmidt | Ecological Site Specialist | Natural Resource Conservation Service, Grand Rapids, MI | June 2019                                                                                                                 greg.schmidt@usda.gov</a:t>
            </a:r>
          </a:p>
        </p:txBody>
      </p:sp>
      <p:sp>
        <p:nvSpPr>
          <p:cNvPr id="35" name="Rectangle 34">
            <a:extLst>
              <a:ext uri="{FF2B5EF4-FFF2-40B4-BE49-F238E27FC236}">
                <a16:creationId xmlns:a16="http://schemas.microsoft.com/office/drawing/2014/main" id="{A80B81BD-0E66-43EA-94DE-DDB8DEC820CC}"/>
              </a:ext>
            </a:extLst>
          </p:cNvPr>
          <p:cNvSpPr/>
          <p:nvPr/>
        </p:nvSpPr>
        <p:spPr>
          <a:xfrm>
            <a:off x="18812425" y="29907589"/>
            <a:ext cx="6731027" cy="1116652"/>
          </a:xfrm>
          <a:prstGeom prst="rect">
            <a:avLst/>
          </a:prstGeom>
          <a:ln>
            <a:solidFill>
              <a:schemeClr val="bg1">
                <a:lumMod val="50000"/>
              </a:schemeClr>
            </a:solidFill>
          </a:ln>
        </p:spPr>
        <p:txBody>
          <a:bodyPr wrap="square">
            <a:spAutoFit/>
          </a:bodyPr>
          <a:lstStyle/>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1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customXml/itemProps3.xml><?xml version="1.0" encoding="utf-8"?>
<ds:datastoreItem xmlns:ds="http://schemas.openxmlformats.org/officeDocument/2006/customXml" ds:itemID="{2763D73D-60D0-4A4D-B5A9-F9347D818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3005</Words>
  <Application>Microsoft Office PowerPoint</Application>
  <PresentationFormat>Custom</PresentationFormat>
  <Paragraphs>146</Paragraphs>
  <Slides>1</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vt:i4>
      </vt:variant>
    </vt:vector>
  </HeadingPairs>
  <TitlesOfParts>
    <vt:vector size="16" baseType="lpstr">
      <vt:lpstr>Arial</vt:lpstr>
      <vt:lpstr>Calibri</vt:lpstr>
      <vt:lpstr>Calibri Light</vt:lpstr>
      <vt:lpstr>Cambria</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2019-05-09T19:23:14Z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